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1" r:id="rId1"/>
  </p:sldMasterIdLst>
  <p:notesMasterIdLst>
    <p:notesMasterId r:id="rId17"/>
  </p:notesMasterIdLst>
  <p:sldIdLst>
    <p:sldId id="256" r:id="rId2"/>
    <p:sldId id="262" r:id="rId3"/>
    <p:sldId id="257" r:id="rId4"/>
    <p:sldId id="258" r:id="rId5"/>
    <p:sldId id="259" r:id="rId6"/>
    <p:sldId id="260" r:id="rId7"/>
    <p:sldId id="266" r:id="rId8"/>
    <p:sldId id="264" r:id="rId9"/>
    <p:sldId id="265" r:id="rId10"/>
    <p:sldId id="261" r:id="rId11"/>
    <p:sldId id="267" r:id="rId12"/>
    <p:sldId id="268" r:id="rId13"/>
    <p:sldId id="269"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BDF09-28F3-4DC2-9D5C-8672910B666D}" type="datetimeFigureOut">
              <a:rPr lang="en-IN" smtClean="0"/>
              <a:t>25-04-2018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DDCA6-3B95-4432-9BDD-572913B87419}" type="slidenum">
              <a:rPr lang="en-IN" smtClean="0"/>
              <a:t>‹#›</a:t>
            </a:fld>
            <a:endParaRPr lang="en-IN"/>
          </a:p>
        </p:txBody>
      </p:sp>
    </p:spTree>
    <p:extLst>
      <p:ext uri="{BB962C8B-B14F-4D97-AF65-F5344CB8AC3E}">
        <p14:creationId xmlns:p14="http://schemas.microsoft.com/office/powerpoint/2010/main" val="39049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BDDCA6-3B95-4432-9BDD-572913B87419}" type="slidenum">
              <a:rPr lang="en-IN" smtClean="0"/>
              <a:t>3</a:t>
            </a:fld>
            <a:endParaRPr lang="en-IN"/>
          </a:p>
        </p:txBody>
      </p:sp>
    </p:spTree>
    <p:extLst>
      <p:ext uri="{BB962C8B-B14F-4D97-AF65-F5344CB8AC3E}">
        <p14:creationId xmlns:p14="http://schemas.microsoft.com/office/powerpoint/2010/main" val="41465045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519596-8A05-4803-8C67-F91212BB93C6}"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827439F-5A59-4FDF-B274-0A039B3FCF82}" type="slidenum">
              <a:rPr lang="en-IN" smtClean="0"/>
              <a:t>‹#›</a:t>
            </a:fld>
            <a:endParaRPr lang="en-IN"/>
          </a:p>
        </p:txBody>
      </p:sp>
    </p:spTree>
    <p:extLst>
      <p:ext uri="{BB962C8B-B14F-4D97-AF65-F5344CB8AC3E}">
        <p14:creationId xmlns:p14="http://schemas.microsoft.com/office/powerpoint/2010/main" val="767288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519596-8A05-4803-8C67-F91212BB93C6}"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11153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519596-8A05-4803-8C67-F91212BB93C6}"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62853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519596-8A05-4803-8C67-F91212BB93C6}" type="datetimeFigureOut">
              <a:rPr lang="en-IN" smtClean="0"/>
              <a:t>25-04-2018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54508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C519596-8A05-4803-8C67-F91212BB93C6}" type="datetimeFigureOut">
              <a:rPr lang="en-IN" smtClean="0"/>
              <a:t>25-04-2018</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827439F-5A59-4FDF-B274-0A039B3FCF82}" type="slidenum">
              <a:rPr lang="en-IN" smtClean="0"/>
              <a:t>‹#›</a:t>
            </a:fld>
            <a:endParaRPr lang="en-IN"/>
          </a:p>
        </p:txBody>
      </p:sp>
    </p:spTree>
    <p:extLst>
      <p:ext uri="{BB962C8B-B14F-4D97-AF65-F5344CB8AC3E}">
        <p14:creationId xmlns:p14="http://schemas.microsoft.com/office/powerpoint/2010/main" val="378921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519596-8A05-4803-8C67-F91212BB93C6}"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03324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C519596-8A05-4803-8C67-F91212BB93C6}" type="datetimeFigureOut">
              <a:rPr lang="en-IN" smtClean="0"/>
              <a:t>25-04-2018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421580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C519596-8A05-4803-8C67-F91212BB93C6}" type="datetimeFigureOut">
              <a:rPr lang="en-IN" smtClean="0"/>
              <a:t>25-04-2018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3107515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519596-8A05-4803-8C67-F91212BB93C6}" type="datetimeFigureOut">
              <a:rPr lang="en-IN" smtClean="0"/>
              <a:t>25-04-2018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088640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519596-8A05-4803-8C67-F91212BB93C6}" type="datetimeFigureOut">
              <a:rPr lang="en-IN" smtClean="0"/>
              <a:t>25-04-2018</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88325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519596-8A05-4803-8C67-F91212BB93C6}" type="datetimeFigureOut">
              <a:rPr lang="en-IN" smtClean="0"/>
              <a:t>25-04-2018</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827439F-5A59-4FDF-B274-0A039B3FCF82}" type="slidenum">
              <a:rPr lang="en-IN" smtClean="0"/>
              <a:t>‹#›</a:t>
            </a:fld>
            <a:endParaRPr lang="en-IN"/>
          </a:p>
        </p:txBody>
      </p:sp>
    </p:spTree>
    <p:extLst>
      <p:ext uri="{BB962C8B-B14F-4D97-AF65-F5344CB8AC3E}">
        <p14:creationId xmlns:p14="http://schemas.microsoft.com/office/powerpoint/2010/main" val="233764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C519596-8A05-4803-8C67-F91212BB93C6}" type="datetimeFigureOut">
              <a:rPr lang="en-IN" smtClean="0"/>
              <a:t>25-04-2018</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827439F-5A59-4FDF-B274-0A039B3FCF82}" type="slidenum">
              <a:rPr lang="en-IN" smtClean="0"/>
              <a:t>‹#›</a:t>
            </a:fld>
            <a:endParaRPr lang="en-IN"/>
          </a:p>
        </p:txBody>
      </p:sp>
    </p:spTree>
    <p:extLst>
      <p:ext uri="{BB962C8B-B14F-4D97-AF65-F5344CB8AC3E}">
        <p14:creationId xmlns:p14="http://schemas.microsoft.com/office/powerpoint/2010/main" val="3467465408"/>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2334" y="2159593"/>
            <a:ext cx="10822675" cy="1211404"/>
          </a:xfrm>
        </p:spPr>
        <p:txBody>
          <a:bodyPr>
            <a:normAutofit fontScale="90000"/>
          </a:bodyPr>
          <a:lstStyle/>
          <a:p>
            <a:r>
              <a:rPr lang="en-IN" dirty="0" smtClean="0"/>
              <a:t>Evolutionary Algorithmic Gaming</a:t>
            </a:r>
            <a:endParaRPr lang="en-IN" dirty="0"/>
          </a:p>
        </p:txBody>
      </p:sp>
      <p:sp>
        <p:nvSpPr>
          <p:cNvPr id="3" name="Subtitle 2"/>
          <p:cNvSpPr>
            <a:spLocks noGrp="1"/>
          </p:cNvSpPr>
          <p:nvPr>
            <p:ph type="subTitle" idx="1"/>
          </p:nvPr>
        </p:nvSpPr>
        <p:spPr>
          <a:xfrm>
            <a:off x="1162334" y="3786934"/>
            <a:ext cx="9144000" cy="546881"/>
          </a:xfrm>
        </p:spPr>
        <p:txBody>
          <a:bodyPr/>
          <a:lstStyle/>
          <a:p>
            <a:r>
              <a:rPr lang="en-IN" dirty="0" smtClean="0"/>
              <a:t>Implementation of Genetic Algorithms in gaming</a:t>
            </a:r>
            <a:endParaRPr lang="en-IN" dirty="0"/>
          </a:p>
        </p:txBody>
      </p:sp>
      <p:sp>
        <p:nvSpPr>
          <p:cNvPr id="4" name="Subtitle 2"/>
          <p:cNvSpPr txBox="1">
            <a:spLocks/>
          </p:cNvSpPr>
          <p:nvPr/>
        </p:nvSpPr>
        <p:spPr>
          <a:xfrm>
            <a:off x="8720920" y="5296635"/>
            <a:ext cx="3098042" cy="1390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IN" sz="2000" dirty="0" smtClean="0"/>
              <a:t>By, Rashmi P Nayak</a:t>
            </a:r>
          </a:p>
          <a:p>
            <a:pPr algn="r"/>
            <a:r>
              <a:rPr lang="en-IN" sz="2000" dirty="0" smtClean="0"/>
              <a:t>Rakesh G</a:t>
            </a:r>
          </a:p>
          <a:p>
            <a:pPr algn="r"/>
            <a:r>
              <a:rPr lang="en-IN" sz="2000" dirty="0" smtClean="0"/>
              <a:t>D Praveen Kumar</a:t>
            </a:r>
            <a:endParaRPr lang="en-IN" sz="2000" dirty="0"/>
          </a:p>
        </p:txBody>
      </p:sp>
    </p:spTree>
    <p:extLst>
      <p:ext uri="{BB962C8B-B14F-4D97-AF65-F5344CB8AC3E}">
        <p14:creationId xmlns:p14="http://schemas.microsoft.com/office/powerpoint/2010/main" val="2590220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88275" y="1412447"/>
            <a:ext cx="6669875" cy="49883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val 4"/>
          <p:cNvSpPr/>
          <p:nvPr/>
        </p:nvSpPr>
        <p:spPr>
          <a:xfrm>
            <a:off x="6196085" y="2625568"/>
            <a:ext cx="1209198" cy="7529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050" dirty="0" smtClean="0"/>
              <a:t>Current Population</a:t>
            </a:r>
            <a:endParaRPr lang="en-IN" sz="1050" dirty="0"/>
          </a:p>
        </p:txBody>
      </p:sp>
      <p:sp>
        <p:nvSpPr>
          <p:cNvPr id="6" name="Oval 5"/>
          <p:cNvSpPr/>
          <p:nvPr/>
        </p:nvSpPr>
        <p:spPr>
          <a:xfrm>
            <a:off x="4531057" y="3537834"/>
            <a:ext cx="1216983" cy="63522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Distance of rocket to goal</a:t>
            </a:r>
            <a:endParaRPr lang="en-IN" sz="1200" dirty="0"/>
          </a:p>
        </p:txBody>
      </p:sp>
      <p:sp>
        <p:nvSpPr>
          <p:cNvPr id="7" name="Oval 6"/>
          <p:cNvSpPr/>
          <p:nvPr/>
        </p:nvSpPr>
        <p:spPr>
          <a:xfrm>
            <a:off x="6196086" y="5568287"/>
            <a:ext cx="1209196" cy="72575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Entity Selection</a:t>
            </a:r>
            <a:endParaRPr lang="en-IN" sz="1200" dirty="0"/>
          </a:p>
        </p:txBody>
      </p:sp>
      <p:sp>
        <p:nvSpPr>
          <p:cNvPr id="8" name="Oval 7"/>
          <p:cNvSpPr/>
          <p:nvPr/>
        </p:nvSpPr>
        <p:spPr>
          <a:xfrm>
            <a:off x="7629099" y="4736397"/>
            <a:ext cx="1324303" cy="6049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150" dirty="0" smtClean="0"/>
              <a:t>Crossover</a:t>
            </a:r>
            <a:endParaRPr lang="en-IN" sz="1150" dirty="0"/>
          </a:p>
        </p:txBody>
      </p:sp>
      <p:sp>
        <p:nvSpPr>
          <p:cNvPr id="9" name="Oval 8"/>
          <p:cNvSpPr/>
          <p:nvPr/>
        </p:nvSpPr>
        <p:spPr>
          <a:xfrm>
            <a:off x="7629099" y="3537834"/>
            <a:ext cx="1324303" cy="608735"/>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Mutation</a:t>
            </a:r>
            <a:endParaRPr lang="en-IN" sz="1200" dirty="0"/>
          </a:p>
        </p:txBody>
      </p:sp>
      <p:sp>
        <p:nvSpPr>
          <p:cNvPr id="10" name="Oval 9"/>
          <p:cNvSpPr/>
          <p:nvPr/>
        </p:nvSpPr>
        <p:spPr>
          <a:xfrm>
            <a:off x="4531057" y="4736397"/>
            <a:ext cx="1216983" cy="63142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Fitness Function</a:t>
            </a:r>
            <a:endParaRPr lang="en-IN" sz="1200" dirty="0"/>
          </a:p>
        </p:txBody>
      </p:sp>
      <p:sp>
        <p:nvSpPr>
          <p:cNvPr id="11" name="Oval 10"/>
          <p:cNvSpPr/>
          <p:nvPr/>
        </p:nvSpPr>
        <p:spPr>
          <a:xfrm>
            <a:off x="3577598" y="2179949"/>
            <a:ext cx="1253709" cy="63446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Position of target</a:t>
            </a:r>
            <a:endParaRPr lang="en-IN" sz="1200" dirty="0"/>
          </a:p>
        </p:txBody>
      </p:sp>
      <p:sp>
        <p:nvSpPr>
          <p:cNvPr id="12" name="Oval 11"/>
          <p:cNvSpPr/>
          <p:nvPr/>
        </p:nvSpPr>
        <p:spPr>
          <a:xfrm>
            <a:off x="6196086" y="1494630"/>
            <a:ext cx="1157012" cy="68531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smtClean="0"/>
              <a:t>Random Initial Rockets</a:t>
            </a:r>
            <a:endParaRPr lang="en-IN" sz="1200" dirty="0"/>
          </a:p>
        </p:txBody>
      </p:sp>
      <p:cxnSp>
        <p:nvCxnSpPr>
          <p:cNvPr id="13" name="Straight Arrow Connector 12"/>
          <p:cNvCxnSpPr>
            <a:stCxn id="12" idx="4"/>
            <a:endCxn id="5" idx="0"/>
          </p:cNvCxnSpPr>
          <p:nvPr/>
        </p:nvCxnSpPr>
        <p:spPr>
          <a:xfrm>
            <a:off x="6774592" y="2179949"/>
            <a:ext cx="26092" cy="44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1" idx="6"/>
          </p:cNvCxnSpPr>
          <p:nvPr/>
        </p:nvCxnSpPr>
        <p:spPr>
          <a:xfrm>
            <a:off x="4831307" y="2497180"/>
            <a:ext cx="308242" cy="10406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5" idx="2"/>
            <a:endCxn id="6" idx="0"/>
          </p:cNvCxnSpPr>
          <p:nvPr/>
        </p:nvCxnSpPr>
        <p:spPr>
          <a:xfrm rot="10800000" flipV="1">
            <a:off x="5139549" y="3002038"/>
            <a:ext cx="1056536" cy="53579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4"/>
            <a:endCxn id="10" idx="0"/>
          </p:cNvCxnSpPr>
          <p:nvPr/>
        </p:nvCxnSpPr>
        <p:spPr>
          <a:xfrm>
            <a:off x="5139549" y="4173055"/>
            <a:ext cx="0" cy="563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0"/>
            <a:endCxn id="9" idx="4"/>
          </p:cNvCxnSpPr>
          <p:nvPr/>
        </p:nvCxnSpPr>
        <p:spPr>
          <a:xfrm flipV="1">
            <a:off x="8291251" y="4146569"/>
            <a:ext cx="0" cy="58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9" idx="0"/>
            <a:endCxn id="5" idx="6"/>
          </p:cNvCxnSpPr>
          <p:nvPr/>
        </p:nvCxnSpPr>
        <p:spPr>
          <a:xfrm rot="16200000" flipV="1">
            <a:off x="7580370" y="2826953"/>
            <a:ext cx="535795" cy="88596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4"/>
            <a:endCxn id="7" idx="2"/>
          </p:cNvCxnSpPr>
          <p:nvPr/>
        </p:nvCxnSpPr>
        <p:spPr>
          <a:xfrm rot="16200000" flipH="1">
            <a:off x="5386146" y="5121227"/>
            <a:ext cx="563342" cy="105653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7" idx="6"/>
            <a:endCxn id="8" idx="4"/>
          </p:cNvCxnSpPr>
          <p:nvPr/>
        </p:nvCxnSpPr>
        <p:spPr>
          <a:xfrm flipV="1">
            <a:off x="7405282" y="5341339"/>
            <a:ext cx="885969" cy="58982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087023" y="2080473"/>
            <a:ext cx="240403" cy="215937"/>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cxnSp>
        <p:nvCxnSpPr>
          <p:cNvPr id="22" name="Straight Connector 21"/>
          <p:cNvCxnSpPr>
            <a:stCxn id="21" idx="4"/>
          </p:cNvCxnSpPr>
          <p:nvPr/>
        </p:nvCxnSpPr>
        <p:spPr>
          <a:xfrm flipH="1">
            <a:off x="2207224" y="2296410"/>
            <a:ext cx="1" cy="302471"/>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21" idx="4"/>
            <a:endCxn id="21" idx="4"/>
          </p:cNvCxnSpPr>
          <p:nvPr/>
        </p:nvCxnSpPr>
        <p:spPr>
          <a:xfrm>
            <a:off x="2207225" y="229641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4"/>
          </p:cNvCxnSpPr>
          <p:nvPr/>
        </p:nvCxnSpPr>
        <p:spPr>
          <a:xfrm flipH="1">
            <a:off x="2087022" y="2296410"/>
            <a:ext cx="120203" cy="151234"/>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21" idx="4"/>
          </p:cNvCxnSpPr>
          <p:nvPr/>
        </p:nvCxnSpPr>
        <p:spPr>
          <a:xfrm>
            <a:off x="2207225" y="2296410"/>
            <a:ext cx="120201" cy="151234"/>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087022" y="2598881"/>
            <a:ext cx="120203" cy="21553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2219153" y="2598881"/>
            <a:ext cx="138105" cy="209062"/>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11" idx="2"/>
          </p:cNvCxnSpPr>
          <p:nvPr/>
        </p:nvCxnSpPr>
        <p:spPr>
          <a:xfrm>
            <a:off x="2515402" y="2482421"/>
            <a:ext cx="1062196" cy="14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itle 1"/>
          <p:cNvSpPr>
            <a:spLocks noGrp="1"/>
          </p:cNvSpPr>
          <p:nvPr>
            <p:ph type="title"/>
          </p:nvPr>
        </p:nvSpPr>
        <p:spPr>
          <a:xfrm>
            <a:off x="490240" y="148349"/>
            <a:ext cx="10059479" cy="1119333"/>
          </a:xfrm>
        </p:spPr>
        <p:txBody>
          <a:bodyPr/>
          <a:lstStyle/>
          <a:p>
            <a:r>
              <a:rPr lang="en-IN" b="1" dirty="0" smtClean="0"/>
              <a:t>USE CASE DIAGRAM</a:t>
            </a:r>
            <a:endParaRPr lang="en-IN" b="1" dirty="0"/>
          </a:p>
        </p:txBody>
      </p:sp>
      <p:sp>
        <p:nvSpPr>
          <p:cNvPr id="70" name="TextBox 69"/>
          <p:cNvSpPr txBox="1"/>
          <p:nvPr/>
        </p:nvSpPr>
        <p:spPr>
          <a:xfrm>
            <a:off x="1794229" y="2959180"/>
            <a:ext cx="849848" cy="369332"/>
          </a:xfrm>
          <a:prstGeom prst="rect">
            <a:avLst/>
          </a:prstGeom>
          <a:noFill/>
        </p:spPr>
        <p:txBody>
          <a:bodyPr wrap="none" rtlCol="0">
            <a:spAutoFit/>
          </a:bodyPr>
          <a:lstStyle/>
          <a:p>
            <a:r>
              <a:rPr lang="en-IN" dirty="0" smtClean="0"/>
              <a:t>Player</a:t>
            </a:r>
            <a:endParaRPr lang="en-IN" dirty="0"/>
          </a:p>
        </p:txBody>
      </p:sp>
    </p:spTree>
    <p:extLst>
      <p:ext uri="{BB962C8B-B14F-4D97-AF65-F5344CB8AC3E}">
        <p14:creationId xmlns:p14="http://schemas.microsoft.com/office/powerpoint/2010/main" val="3938352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SCREENSHOTS</a:t>
            </a:r>
            <a:endParaRPr lang="en-IN"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392" y="2232875"/>
            <a:ext cx="6096851" cy="3429479"/>
          </a:xfrm>
          <a:prstGeom prst="rect">
            <a:avLst/>
          </a:prstGeom>
        </p:spPr>
      </p:pic>
    </p:spTree>
    <p:extLst>
      <p:ext uri="{BB962C8B-B14F-4D97-AF65-F5344CB8AC3E}">
        <p14:creationId xmlns:p14="http://schemas.microsoft.com/office/powerpoint/2010/main" val="4158473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35" y="172063"/>
            <a:ext cx="5646050" cy="31759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731" y="3454408"/>
            <a:ext cx="5819134" cy="3277235"/>
          </a:xfrm>
          <a:prstGeom prst="rect">
            <a:avLst/>
          </a:prstGeom>
        </p:spPr>
      </p:pic>
    </p:spTree>
    <p:extLst>
      <p:ext uri="{BB962C8B-B14F-4D97-AF65-F5344CB8AC3E}">
        <p14:creationId xmlns:p14="http://schemas.microsoft.com/office/powerpoint/2010/main" val="1321385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80425_152726_edit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02983" y="434340"/>
            <a:ext cx="10201275" cy="5829300"/>
          </a:xfrm>
        </p:spPr>
      </p:pic>
    </p:spTree>
    <p:extLst>
      <p:ext uri="{BB962C8B-B14F-4D97-AF65-F5344CB8AC3E}">
        <p14:creationId xmlns:p14="http://schemas.microsoft.com/office/powerpoint/2010/main" val="106456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0997" y="2858153"/>
            <a:ext cx="5189432" cy="1754326"/>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Thank  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3765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496" y="2368022"/>
            <a:ext cx="10058400" cy="1609344"/>
          </a:xfrm>
        </p:spPr>
        <p:txBody>
          <a:bodyPr/>
          <a:lstStyle/>
          <a:p>
            <a:pPr algn="ctr"/>
            <a:r>
              <a:rPr lang="en-IN" dirty="0" smtClean="0"/>
              <a:t>Thank You!</a:t>
            </a:r>
            <a:endParaRPr lang="en-IN" dirty="0"/>
          </a:p>
        </p:txBody>
      </p:sp>
    </p:spTree>
    <p:extLst>
      <p:ext uri="{BB962C8B-B14F-4D97-AF65-F5344CB8AC3E}">
        <p14:creationId xmlns:p14="http://schemas.microsoft.com/office/powerpoint/2010/main" val="1453698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ABSTRACT</a:t>
            </a:r>
            <a:endParaRPr lang="en-IN" b="1" dirty="0"/>
          </a:p>
        </p:txBody>
      </p:sp>
      <p:sp>
        <p:nvSpPr>
          <p:cNvPr id="3" name="Content Placeholder 2"/>
          <p:cNvSpPr>
            <a:spLocks noGrp="1"/>
          </p:cNvSpPr>
          <p:nvPr>
            <p:ph idx="1"/>
          </p:nvPr>
        </p:nvSpPr>
        <p:spPr/>
        <p:txBody>
          <a:bodyPr/>
          <a:lstStyle/>
          <a:p>
            <a:r>
              <a:rPr lang="en-IN" dirty="0" smtClean="0"/>
              <a:t>Applying genetic algorithm over simple JavaScript game to simulate the process of Machine Learning.</a:t>
            </a:r>
          </a:p>
          <a:p>
            <a:r>
              <a:rPr lang="en-IN" dirty="0" smtClean="0"/>
              <a:t>Rockets teach themselves on how to avoid obstacles and reach the destined target.</a:t>
            </a:r>
          </a:p>
          <a:p>
            <a:r>
              <a:rPr lang="en-IN" dirty="0" smtClean="0"/>
              <a:t>The genetic algorithm is inspired by biological counterparts of reproduction, mutation, recombination and selection.</a:t>
            </a:r>
          </a:p>
          <a:p>
            <a:r>
              <a:rPr lang="en-IN" dirty="0" smtClean="0"/>
              <a:t>A fitness function determines the quality of the solution. The above mentioned factors affect and determine the evolution of the population.</a:t>
            </a:r>
            <a:endParaRPr lang="en-IN" dirty="0"/>
          </a:p>
        </p:txBody>
      </p:sp>
    </p:spTree>
    <p:extLst>
      <p:ext uri="{BB962C8B-B14F-4D97-AF65-F5344CB8AC3E}">
        <p14:creationId xmlns:p14="http://schemas.microsoft.com/office/powerpoint/2010/main" val="2027037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a:t>
            </a:r>
            <a:endParaRPr lang="en-IN" dirty="0"/>
          </a:p>
        </p:txBody>
      </p:sp>
      <p:sp>
        <p:nvSpPr>
          <p:cNvPr id="3" name="Content Placeholder 2"/>
          <p:cNvSpPr>
            <a:spLocks noGrp="1"/>
          </p:cNvSpPr>
          <p:nvPr>
            <p:ph idx="1"/>
          </p:nvPr>
        </p:nvSpPr>
        <p:spPr/>
        <p:txBody>
          <a:bodyPr>
            <a:normAutofit/>
          </a:bodyPr>
          <a:lstStyle/>
          <a:p>
            <a:r>
              <a:rPr lang="en-US" b="1" dirty="0" smtClean="0"/>
              <a:t>Machine learning</a:t>
            </a:r>
            <a:r>
              <a:rPr lang="en-US" dirty="0" smtClean="0"/>
              <a:t> is a field of computer science that gives computers the ability to learn without being explicitly programmed.</a:t>
            </a:r>
          </a:p>
          <a:p>
            <a:r>
              <a:rPr lang="en-US" dirty="0" smtClean="0"/>
              <a:t>There are various sub-fields in machine learning:-</a:t>
            </a:r>
          </a:p>
          <a:p>
            <a:pPr lvl="1"/>
            <a:r>
              <a:rPr lang="en-US" dirty="0" smtClean="0"/>
              <a:t>Supervised Learning</a:t>
            </a:r>
          </a:p>
          <a:p>
            <a:pPr lvl="1"/>
            <a:r>
              <a:rPr lang="en-US" dirty="0" smtClean="0"/>
              <a:t>Clustering</a:t>
            </a:r>
          </a:p>
          <a:p>
            <a:pPr lvl="1"/>
            <a:r>
              <a:rPr lang="en-US" dirty="0" smtClean="0"/>
              <a:t>Reinforcement Learning</a:t>
            </a:r>
          </a:p>
          <a:p>
            <a:pPr lvl="1"/>
            <a:r>
              <a:rPr lang="en-US" dirty="0" smtClean="0"/>
              <a:t>Neural Networks</a:t>
            </a:r>
          </a:p>
          <a:p>
            <a:pPr lvl="1"/>
            <a:r>
              <a:rPr lang="en-US" dirty="0" smtClean="0"/>
              <a:t>Evolutionary Algorithms</a:t>
            </a:r>
          </a:p>
          <a:p>
            <a:pPr lvl="1"/>
            <a:r>
              <a:rPr lang="en-US" dirty="0" smtClean="0"/>
              <a:t>Anomaly Detection</a:t>
            </a:r>
            <a:endParaRPr lang="en-IN" dirty="0"/>
          </a:p>
        </p:txBody>
      </p:sp>
    </p:spTree>
    <p:extLst>
      <p:ext uri="{BB962C8B-B14F-4D97-AF65-F5344CB8AC3E}">
        <p14:creationId xmlns:p14="http://schemas.microsoft.com/office/powerpoint/2010/main" val="3824890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Evolutionary Algorithms</a:t>
            </a:r>
            <a:endParaRPr lang="en-IN" dirty="0"/>
          </a:p>
        </p:txBody>
      </p:sp>
      <p:sp>
        <p:nvSpPr>
          <p:cNvPr id="3" name="Content Placeholder 2"/>
          <p:cNvSpPr>
            <a:spLocks noGrp="1"/>
          </p:cNvSpPr>
          <p:nvPr>
            <p:ph idx="1"/>
          </p:nvPr>
        </p:nvSpPr>
        <p:spPr/>
        <p:txBody>
          <a:bodyPr>
            <a:normAutofit/>
          </a:bodyPr>
          <a:lstStyle/>
          <a:p>
            <a:r>
              <a:rPr lang="en-US" b="1" dirty="0"/>
              <a:t>E</a:t>
            </a:r>
            <a:r>
              <a:rPr lang="en-US" b="1" dirty="0" smtClean="0"/>
              <a:t>volutionary algorithms</a:t>
            </a:r>
            <a:r>
              <a:rPr lang="en-US" dirty="0" smtClean="0"/>
              <a:t> are a generic population-based optimization algorithms. An EA uses mechanisms inspired by biological evolution, such as reproduction, mutation, recombination, and selection. Fitness function determines the quality of the solutions. Evolution of the population then takes place after the repeated application of the above operators.</a:t>
            </a:r>
          </a:p>
          <a:p>
            <a:r>
              <a:rPr lang="en-US" dirty="0" smtClean="0"/>
              <a:t>Various Techniques:</a:t>
            </a:r>
          </a:p>
          <a:p>
            <a:pPr lvl="1"/>
            <a:r>
              <a:rPr lang="en-US" dirty="0" smtClean="0"/>
              <a:t>Genetic Algorithm</a:t>
            </a:r>
          </a:p>
          <a:p>
            <a:pPr lvl="1"/>
            <a:r>
              <a:rPr lang="en-US" dirty="0" smtClean="0"/>
              <a:t>Gene Expression Programming</a:t>
            </a:r>
          </a:p>
          <a:p>
            <a:pPr lvl="1"/>
            <a:r>
              <a:rPr lang="en-US" dirty="0" smtClean="0"/>
              <a:t>Differential Evolution</a:t>
            </a:r>
            <a:endParaRPr lang="en-IN" dirty="0"/>
          </a:p>
        </p:txBody>
      </p:sp>
    </p:spTree>
    <p:extLst>
      <p:ext uri="{BB962C8B-B14F-4D97-AF65-F5344CB8AC3E}">
        <p14:creationId xmlns:p14="http://schemas.microsoft.com/office/powerpoint/2010/main" val="3065639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295"/>
            <a:ext cx="10515600" cy="1325563"/>
          </a:xfrm>
        </p:spPr>
        <p:txBody>
          <a:bodyPr/>
          <a:lstStyle/>
          <a:p>
            <a:r>
              <a:rPr lang="en-IN" dirty="0" smtClean="0"/>
              <a:t>Genetic Algorithm</a:t>
            </a:r>
            <a:endParaRPr lang="en-IN" dirty="0"/>
          </a:p>
        </p:txBody>
      </p:sp>
      <p:sp>
        <p:nvSpPr>
          <p:cNvPr id="3" name="Content Placeholder 2"/>
          <p:cNvSpPr>
            <a:spLocks noGrp="1"/>
          </p:cNvSpPr>
          <p:nvPr>
            <p:ph idx="1"/>
          </p:nvPr>
        </p:nvSpPr>
        <p:spPr>
          <a:xfrm>
            <a:off x="838200" y="1567858"/>
            <a:ext cx="10515600" cy="4928476"/>
          </a:xfrm>
        </p:spPr>
        <p:txBody>
          <a:bodyPr>
            <a:normAutofit/>
          </a:bodyPr>
          <a:lstStyle/>
          <a:p>
            <a:r>
              <a:rPr lang="en-US" b="1" dirty="0"/>
              <a:t>G</a:t>
            </a:r>
            <a:r>
              <a:rPr lang="en-US" b="1" dirty="0" smtClean="0"/>
              <a:t>enetic algorithm</a:t>
            </a:r>
            <a:r>
              <a:rPr lang="en-US" dirty="0" smtClean="0"/>
              <a:t> (</a:t>
            </a:r>
            <a:r>
              <a:rPr lang="en-US" b="1" dirty="0" smtClean="0"/>
              <a:t>GA</a:t>
            </a:r>
            <a:r>
              <a:rPr lang="en-US" dirty="0" smtClean="0"/>
              <a:t>) is inspired by the process of natural selection. Genetic algorithms are commonly used to generate high-quality solutions by relying on bio-inspired operators such as mutation, crossover and selection.</a:t>
            </a:r>
          </a:p>
          <a:p>
            <a:r>
              <a:rPr lang="en-IN" b="1" dirty="0" smtClean="0"/>
              <a:t>Selection: </a:t>
            </a:r>
            <a:r>
              <a:rPr lang="en-IN" dirty="0" smtClean="0"/>
              <a:t>We use a fitness function to evaluate performance of each individual entity. Based on the value of fitness, we select a group of entities and rank them in order of best.</a:t>
            </a:r>
          </a:p>
          <a:p>
            <a:r>
              <a:rPr lang="en-IN" b="1" dirty="0" smtClean="0"/>
              <a:t>Crossover: </a:t>
            </a:r>
            <a:r>
              <a:rPr lang="en-IN" dirty="0" smtClean="0"/>
              <a:t>We multiply the selected individuals by </a:t>
            </a:r>
            <a:r>
              <a:rPr lang="en-IN" i="1" dirty="0" smtClean="0"/>
              <a:t>breeding </a:t>
            </a:r>
            <a:r>
              <a:rPr lang="en-IN" dirty="0" smtClean="0"/>
              <a:t>them to form a new population</a:t>
            </a:r>
          </a:p>
          <a:p>
            <a:r>
              <a:rPr lang="en-IN" b="1" dirty="0" smtClean="0"/>
              <a:t>Mutation: </a:t>
            </a:r>
            <a:r>
              <a:rPr lang="en-IN" dirty="0" smtClean="0"/>
              <a:t>We use a mutation rate to mutate some entities a little to create diversity in the population, in order to avoid stalling at local maximum</a:t>
            </a:r>
            <a:endParaRPr lang="en-IN" b="1" dirty="0"/>
          </a:p>
        </p:txBody>
      </p:sp>
    </p:spTree>
    <p:extLst>
      <p:ext uri="{BB962C8B-B14F-4D97-AF65-F5344CB8AC3E}">
        <p14:creationId xmlns:p14="http://schemas.microsoft.com/office/powerpoint/2010/main" val="4147601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Smart Rockets with GA</a:t>
            </a:r>
            <a:endParaRPr lang="en-IN" b="1" dirty="0"/>
          </a:p>
        </p:txBody>
      </p:sp>
      <p:sp>
        <p:nvSpPr>
          <p:cNvPr id="3" name="Content Placeholder 2"/>
          <p:cNvSpPr>
            <a:spLocks noGrp="1"/>
          </p:cNvSpPr>
          <p:nvPr>
            <p:ph idx="1"/>
          </p:nvPr>
        </p:nvSpPr>
        <p:spPr/>
        <p:txBody>
          <a:bodyPr/>
          <a:lstStyle/>
          <a:p>
            <a:r>
              <a:rPr lang="en-IN" dirty="0" smtClean="0"/>
              <a:t>The objective of this game is for the rockets to reach their target by avoiding the obstacles.</a:t>
            </a:r>
          </a:p>
          <a:p>
            <a:r>
              <a:rPr lang="en-IN" dirty="0" smtClean="0"/>
              <a:t>The target can be placed at a different point with a mouse-click by the user.</a:t>
            </a:r>
          </a:p>
          <a:p>
            <a:r>
              <a:rPr lang="en-IN" dirty="0" smtClean="0"/>
              <a:t>The track consists of multiple rectangular blocks.</a:t>
            </a:r>
          </a:p>
          <a:p>
            <a:r>
              <a:rPr lang="en-IN" dirty="0" smtClean="0"/>
              <a:t>At start, it is populated by many random rockets.</a:t>
            </a:r>
          </a:p>
          <a:p>
            <a:r>
              <a:rPr lang="en-IN" dirty="0" smtClean="0"/>
              <a:t>The rockets are given a life-time. The duration that they are allowed alive. The rockets must reach the target before theirs time ends.</a:t>
            </a:r>
          </a:p>
          <a:p>
            <a:r>
              <a:rPr lang="en-IN" dirty="0" smtClean="0"/>
              <a:t>The Genetic Algorithm analyses the rockets from each generation, and improves them over time by breeding the fittest of them and so on.</a:t>
            </a:r>
            <a:endParaRPr lang="en-IN" dirty="0"/>
          </a:p>
        </p:txBody>
      </p:sp>
    </p:spTree>
    <p:extLst>
      <p:ext uri="{BB962C8B-B14F-4D97-AF65-F5344CB8AC3E}">
        <p14:creationId xmlns:p14="http://schemas.microsoft.com/office/powerpoint/2010/main" val="613005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dirty="0" smtClean="0"/>
              <a:t>Working Principle</a:t>
            </a:r>
            <a:endParaRPr lang="en-IN" dirty="0"/>
          </a:p>
        </p:txBody>
      </p:sp>
      <p:sp>
        <p:nvSpPr>
          <p:cNvPr id="3" name="Content Placeholder 2"/>
          <p:cNvSpPr>
            <a:spLocks noGrp="1"/>
          </p:cNvSpPr>
          <p:nvPr>
            <p:ph idx="1"/>
          </p:nvPr>
        </p:nvSpPr>
        <p:spPr>
          <a:xfrm>
            <a:off x="838200" y="1325562"/>
            <a:ext cx="10515600" cy="5307249"/>
          </a:xfrm>
        </p:spPr>
        <p:txBody>
          <a:bodyPr>
            <a:normAutofit/>
          </a:bodyPr>
          <a:lstStyle/>
          <a:p>
            <a:r>
              <a:rPr lang="en-IN" sz="2400" dirty="0" smtClean="0"/>
              <a:t>Create a population of specified number. </a:t>
            </a:r>
          </a:p>
          <a:p>
            <a:r>
              <a:rPr lang="en-IN" sz="2400" dirty="0" smtClean="0"/>
              <a:t>Generate random DNA units to fill the population. Each DNA is an array of Vectors, that drive the rocket along a direction</a:t>
            </a:r>
          </a:p>
          <a:p>
            <a:r>
              <a:rPr lang="en-IN" sz="2400" dirty="0" smtClean="0"/>
              <a:t>Selection: </a:t>
            </a:r>
          </a:p>
          <a:p>
            <a:pPr lvl="1"/>
            <a:r>
              <a:rPr lang="en-IN" sz="2000" dirty="0" smtClean="0"/>
              <a:t>Calculate fitness – 1/(Distance of Target – Distance of Rocket)</a:t>
            </a:r>
          </a:p>
          <a:p>
            <a:r>
              <a:rPr lang="en-IN" sz="2400" dirty="0" smtClean="0"/>
              <a:t>Crossover:</a:t>
            </a:r>
          </a:p>
          <a:p>
            <a:pPr lvl="1"/>
            <a:r>
              <a:rPr lang="en-IN" sz="2000" dirty="0" smtClean="0"/>
              <a:t>Select two parents</a:t>
            </a:r>
          </a:p>
          <a:p>
            <a:pPr lvl="1"/>
            <a:r>
              <a:rPr lang="en-IN" sz="2000" dirty="0" smtClean="0"/>
              <a:t>Find midpoint in the vector array, transfer vectors/genes of parent A till midpoint to child. Transfer vectors/genes from midpoint till end of parent B to child.</a:t>
            </a:r>
          </a:p>
          <a:p>
            <a:r>
              <a:rPr lang="en-IN" sz="2400" dirty="0" smtClean="0"/>
              <a:t>Mutate:</a:t>
            </a:r>
          </a:p>
          <a:p>
            <a:pPr lvl="1"/>
            <a:r>
              <a:rPr lang="en-IN" sz="2000" dirty="0" smtClean="0"/>
              <a:t>Generate random number from 0 – 1. Check if its lesser than provided mutation rate m. If lesser, perform mutation.</a:t>
            </a:r>
          </a:p>
          <a:p>
            <a:pPr lvl="1"/>
            <a:r>
              <a:rPr lang="en-IN" sz="2000" dirty="0" smtClean="0"/>
              <a:t>i.e., Create random new vectors in the passed DNA/Rocket.</a:t>
            </a:r>
          </a:p>
        </p:txBody>
      </p:sp>
    </p:spTree>
    <p:extLst>
      <p:ext uri="{BB962C8B-B14F-4D97-AF65-F5344CB8AC3E}">
        <p14:creationId xmlns:p14="http://schemas.microsoft.com/office/powerpoint/2010/main" val="2775384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EXISTING AI SYSTEM</a:t>
            </a:r>
            <a:endParaRPr lang="en-IN" b="1" dirty="0"/>
          </a:p>
        </p:txBody>
      </p:sp>
      <p:sp>
        <p:nvSpPr>
          <p:cNvPr id="3" name="Content Placeholder 2"/>
          <p:cNvSpPr>
            <a:spLocks noGrp="1"/>
          </p:cNvSpPr>
          <p:nvPr>
            <p:ph idx="1"/>
          </p:nvPr>
        </p:nvSpPr>
        <p:spPr/>
        <p:txBody>
          <a:bodyPr/>
          <a:lstStyle/>
          <a:p>
            <a:r>
              <a:rPr lang="en-IN" dirty="0" smtClean="0"/>
              <a:t>There are various AI systems on the current generation games. However these systems are static, i.e. the Artificial Intelligence does not improve its performance over time.</a:t>
            </a:r>
          </a:p>
          <a:p>
            <a:r>
              <a:rPr lang="en-IN" dirty="0" smtClean="0"/>
              <a:t>The system cannot adapt, improve or change over time.</a:t>
            </a:r>
          </a:p>
          <a:p>
            <a:r>
              <a:rPr lang="en-IN" dirty="0" smtClean="0"/>
              <a:t>These are widely used in various popular video games like FIFA, Need For Speed etc.</a:t>
            </a:r>
          </a:p>
          <a:p>
            <a:r>
              <a:rPr lang="en-IN" dirty="0" smtClean="0"/>
              <a:t>There are various pre-existing difficulties for the user to select.</a:t>
            </a:r>
            <a:endParaRPr lang="en-IN" dirty="0"/>
          </a:p>
        </p:txBody>
      </p:sp>
    </p:spTree>
    <p:extLst>
      <p:ext uri="{BB962C8B-B14F-4D97-AF65-F5344CB8AC3E}">
        <p14:creationId xmlns:p14="http://schemas.microsoft.com/office/powerpoint/2010/main" val="4259627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PROPOSED SYSTEM ADVANTAGES</a:t>
            </a:r>
            <a:endParaRPr lang="en-IN" b="1" dirty="0"/>
          </a:p>
        </p:txBody>
      </p:sp>
      <p:sp>
        <p:nvSpPr>
          <p:cNvPr id="3" name="Content Placeholder 2"/>
          <p:cNvSpPr>
            <a:spLocks noGrp="1"/>
          </p:cNvSpPr>
          <p:nvPr>
            <p:ph idx="1"/>
          </p:nvPr>
        </p:nvSpPr>
        <p:spPr/>
        <p:txBody>
          <a:bodyPr/>
          <a:lstStyle/>
          <a:p>
            <a:r>
              <a:rPr lang="en-IN" dirty="0" smtClean="0"/>
              <a:t>With the current model, we could develop an AI for games that develops and improves itself over time.</a:t>
            </a:r>
          </a:p>
          <a:p>
            <a:r>
              <a:rPr lang="en-IN" dirty="0" smtClean="0"/>
              <a:t>This could lead to a very skilled AI that is challenging for the player to beat.</a:t>
            </a:r>
          </a:p>
          <a:p>
            <a:r>
              <a:rPr lang="en-IN" dirty="0" smtClean="0"/>
              <a:t>The system can adapt to different players and suit their playing style.</a:t>
            </a:r>
          </a:p>
          <a:p>
            <a:endParaRPr lang="en-IN" dirty="0"/>
          </a:p>
        </p:txBody>
      </p:sp>
    </p:spTree>
    <p:extLst>
      <p:ext uri="{BB962C8B-B14F-4D97-AF65-F5344CB8AC3E}">
        <p14:creationId xmlns:p14="http://schemas.microsoft.com/office/powerpoint/2010/main" val="42085608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243</TotalTime>
  <Words>696</Words>
  <Application>Microsoft Office PowerPoint</Application>
  <PresentationFormat>Widescreen</PresentationFormat>
  <Paragraphs>71</Paragraphs>
  <Slides>15</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Rockwell</vt:lpstr>
      <vt:lpstr>Rockwell Condensed</vt:lpstr>
      <vt:lpstr>Wingdings</vt:lpstr>
      <vt:lpstr>Wood Type</vt:lpstr>
      <vt:lpstr>Evolutionary Algorithmic Gaming</vt:lpstr>
      <vt:lpstr>ABSTRACT</vt:lpstr>
      <vt:lpstr>Machine Learning</vt:lpstr>
      <vt:lpstr>Evolutionary Algorithms</vt:lpstr>
      <vt:lpstr>Genetic Algorithm</vt:lpstr>
      <vt:lpstr>Smart Rockets with GA</vt:lpstr>
      <vt:lpstr>Working Principle</vt:lpstr>
      <vt:lpstr>EXISTING AI SYSTEM</vt:lpstr>
      <vt:lpstr>PROPOSED SYSTEM ADVANTAGES</vt:lpstr>
      <vt:lpstr>USE CASE DIAGRAM</vt:lpstr>
      <vt:lpstr>SCREENSHOTS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Algorithmic Gaming</dc:title>
  <dc:creator>Windows User</dc:creator>
  <cp:lastModifiedBy>Windows User</cp:lastModifiedBy>
  <cp:revision>58</cp:revision>
  <dcterms:created xsi:type="dcterms:W3CDTF">2018-02-20T06:17:18Z</dcterms:created>
  <dcterms:modified xsi:type="dcterms:W3CDTF">2018-04-25T15:40:16Z</dcterms:modified>
</cp:coreProperties>
</file>